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76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hyperonymes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graphicFrame>
        <p:nvGraphicFramePr>
          <p:cNvPr id="10" name="Tableau 6">
            <a:extLst>
              <a:ext uri="{FF2B5EF4-FFF2-40B4-BE49-F238E27FC236}">
                <a16:creationId xmlns:a16="http://schemas.microsoft.com/office/drawing/2014/main" id="{34EC097D-485B-42E6-957A-49E349FD8E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0146835"/>
              </p:ext>
            </p:extLst>
          </p:nvPr>
        </p:nvGraphicFramePr>
        <p:xfrm>
          <a:off x="1623165" y="1701700"/>
          <a:ext cx="8428006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183503582"/>
                    </a:ext>
                  </a:extLst>
                </a:gridCol>
                <a:gridCol w="4214003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CE1</a:t>
                      </a:r>
                    </a:p>
                  </a:txBody>
                  <a:tcPr>
                    <a:solidFill>
                      <a:srgbClr val="F4944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CE2</a:t>
                      </a:r>
                    </a:p>
                  </a:txBody>
                  <a:tcPr>
                    <a:solidFill>
                      <a:srgbClr val="9EC9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jambon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cuisine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fromage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entrée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salade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buanderie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pain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chambre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raisin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séjour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695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graphicFrame>
        <p:nvGraphicFramePr>
          <p:cNvPr id="12" name="Tableau 6">
            <a:extLst>
              <a:ext uri="{FF2B5EF4-FFF2-40B4-BE49-F238E27FC236}">
                <a16:creationId xmlns:a16="http://schemas.microsoft.com/office/drawing/2014/main" id="{DB1DBCF4-36F1-4D0B-9F89-255EEB32B6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631644"/>
              </p:ext>
            </p:extLst>
          </p:nvPr>
        </p:nvGraphicFramePr>
        <p:xfrm>
          <a:off x="1623165" y="1701700"/>
          <a:ext cx="8428006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183503582"/>
                    </a:ext>
                  </a:extLst>
                </a:gridCol>
                <a:gridCol w="4214003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Aliments</a:t>
                      </a:r>
                    </a:p>
                  </a:txBody>
                  <a:tcPr>
                    <a:solidFill>
                      <a:srgbClr val="F4944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Pièces de la maison</a:t>
                      </a:r>
                    </a:p>
                  </a:txBody>
                  <a:tcPr>
                    <a:solidFill>
                      <a:srgbClr val="9EC9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jambon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cuisine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fromage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entrée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salade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buanderie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p</a:t>
                      </a:r>
                      <a:r>
                        <a:rPr lang="fr-FR" sz="3600"/>
                        <a:t>ain</a:t>
                      </a:r>
                      <a:endParaRPr lang="fr-FR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chambre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raisin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séjour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4966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070655F-1DA5-4FFB-8906-EAF7B01F1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493" y="19835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74C2A146-3A1A-4FFE-BB66-12E997801A26}"/>
              </a:ext>
            </a:extLst>
          </p:cNvPr>
          <p:cNvSpPr txBox="1">
            <a:spLocks/>
          </p:cNvSpPr>
          <p:nvPr/>
        </p:nvSpPr>
        <p:spPr>
          <a:xfrm>
            <a:off x="6441123" y="19769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19" name="Picture 2" descr="Pictogrammes, Sports, Symboles, Icônes">
            <a:extLst>
              <a:ext uri="{FF2B5EF4-FFF2-40B4-BE49-F238E27FC236}">
                <a16:creationId xmlns:a16="http://schemas.microsoft.com/office/drawing/2014/main" id="{D8B302FB-2F08-4897-870D-A7301CD7FA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665" y="2754394"/>
            <a:ext cx="3601565" cy="3580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outellerie, Argenterie, Couteaux, Fourches, Cuillères">
            <a:extLst>
              <a:ext uri="{FF2B5EF4-FFF2-40B4-BE49-F238E27FC236}">
                <a16:creationId xmlns:a16="http://schemas.microsoft.com/office/drawing/2014/main" id="{9F0B06A0-8467-4046-BEAC-2FEA971996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404" y="2818728"/>
            <a:ext cx="4273119" cy="2781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488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AF82E55A-C57B-4109-903C-EEBD935117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493" y="19835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 Couverts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F59BB703-E4E9-4039-B070-350819E7B69D}"/>
              </a:ext>
            </a:extLst>
          </p:cNvPr>
          <p:cNvSpPr txBox="1">
            <a:spLocks/>
          </p:cNvSpPr>
          <p:nvPr/>
        </p:nvSpPr>
        <p:spPr>
          <a:xfrm>
            <a:off x="6441123" y="19769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 sports</a:t>
            </a:r>
          </a:p>
          <a:p>
            <a:endParaRPr lang="fr-FR" dirty="0"/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18" name="Picture 2" descr="Pictogrammes, Sports, Symboles, Icônes">
            <a:extLst>
              <a:ext uri="{FF2B5EF4-FFF2-40B4-BE49-F238E27FC236}">
                <a16:creationId xmlns:a16="http://schemas.microsoft.com/office/drawing/2014/main" id="{06070297-8004-4754-BCE0-AFC02955DA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665" y="2754394"/>
            <a:ext cx="3601565" cy="3580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outellerie, Argenterie, Couteaux, Fourches, Cuillères">
            <a:extLst>
              <a:ext uri="{FF2B5EF4-FFF2-40B4-BE49-F238E27FC236}">
                <a16:creationId xmlns:a16="http://schemas.microsoft.com/office/drawing/2014/main" id="{ECE4FD30-EC82-4DD7-9877-0E1D1AD4C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404" y="2818728"/>
            <a:ext cx="4273119" cy="2781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199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graphicFrame>
        <p:nvGraphicFramePr>
          <p:cNvPr id="10" name="Tableau 6">
            <a:extLst>
              <a:ext uri="{FF2B5EF4-FFF2-40B4-BE49-F238E27FC236}">
                <a16:creationId xmlns:a16="http://schemas.microsoft.com/office/drawing/2014/main" id="{34EC097D-485B-42E6-957A-49E349FD8E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8569423"/>
              </p:ext>
            </p:extLst>
          </p:nvPr>
        </p:nvGraphicFramePr>
        <p:xfrm>
          <a:off x="1623165" y="1701700"/>
          <a:ext cx="8428006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183503582"/>
                    </a:ext>
                  </a:extLst>
                </a:gridCol>
                <a:gridCol w="4214003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CE1</a:t>
                      </a:r>
                    </a:p>
                  </a:txBody>
                  <a:tcPr>
                    <a:solidFill>
                      <a:srgbClr val="F4944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CE2</a:t>
                      </a:r>
                    </a:p>
                  </a:txBody>
                  <a:tcPr>
                    <a:solidFill>
                      <a:srgbClr val="9EC9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chêne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la Loire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pommier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le Rhône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hêtre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la Seine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cerisier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la Garonne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sapin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le Rhin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6818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graphicFrame>
        <p:nvGraphicFramePr>
          <p:cNvPr id="12" name="Tableau 6">
            <a:extLst>
              <a:ext uri="{FF2B5EF4-FFF2-40B4-BE49-F238E27FC236}">
                <a16:creationId xmlns:a16="http://schemas.microsoft.com/office/drawing/2014/main" id="{DB1DBCF4-36F1-4D0B-9F89-255EEB32B6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6473748"/>
              </p:ext>
            </p:extLst>
          </p:nvPr>
        </p:nvGraphicFramePr>
        <p:xfrm>
          <a:off x="1623165" y="1738247"/>
          <a:ext cx="8428006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183503582"/>
                    </a:ext>
                  </a:extLst>
                </a:gridCol>
                <a:gridCol w="4214003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Arbres</a:t>
                      </a:r>
                    </a:p>
                  </a:txBody>
                  <a:tcPr>
                    <a:solidFill>
                      <a:srgbClr val="F4944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Fleuves</a:t>
                      </a:r>
                    </a:p>
                  </a:txBody>
                  <a:tcPr>
                    <a:solidFill>
                      <a:srgbClr val="9EC9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chêne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la Loire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pommier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le Rhône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hêtre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la Seine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cerisier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la Garonne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sapin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le Rhin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549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graphicFrame>
        <p:nvGraphicFramePr>
          <p:cNvPr id="10" name="Tableau 6">
            <a:extLst>
              <a:ext uri="{FF2B5EF4-FFF2-40B4-BE49-F238E27FC236}">
                <a16:creationId xmlns:a16="http://schemas.microsoft.com/office/drawing/2014/main" id="{34EC097D-485B-42E6-957A-49E349FD8E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727945"/>
              </p:ext>
            </p:extLst>
          </p:nvPr>
        </p:nvGraphicFramePr>
        <p:xfrm>
          <a:off x="1623165" y="1701700"/>
          <a:ext cx="8428006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183503582"/>
                    </a:ext>
                  </a:extLst>
                </a:gridCol>
                <a:gridCol w="4214003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CE1</a:t>
                      </a:r>
                    </a:p>
                  </a:txBody>
                  <a:tcPr>
                    <a:solidFill>
                      <a:srgbClr val="F4944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CE2</a:t>
                      </a:r>
                    </a:p>
                  </a:txBody>
                  <a:tcPr>
                    <a:solidFill>
                      <a:srgbClr val="9EC9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bleu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Italie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rouge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Espagne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vert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Pologne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jaune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Inde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noir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Angleterre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555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graphicFrame>
        <p:nvGraphicFramePr>
          <p:cNvPr id="12" name="Tableau 6">
            <a:extLst>
              <a:ext uri="{FF2B5EF4-FFF2-40B4-BE49-F238E27FC236}">
                <a16:creationId xmlns:a16="http://schemas.microsoft.com/office/drawing/2014/main" id="{DB1DBCF4-36F1-4D0B-9F89-255EEB32B6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9880460"/>
              </p:ext>
            </p:extLst>
          </p:nvPr>
        </p:nvGraphicFramePr>
        <p:xfrm>
          <a:off x="1623165" y="1701700"/>
          <a:ext cx="8428006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183503582"/>
                    </a:ext>
                  </a:extLst>
                </a:gridCol>
                <a:gridCol w="4214003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Couleurs</a:t>
                      </a:r>
                    </a:p>
                  </a:txBody>
                  <a:tcPr>
                    <a:solidFill>
                      <a:srgbClr val="F4944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Pays</a:t>
                      </a:r>
                    </a:p>
                  </a:txBody>
                  <a:tcPr>
                    <a:solidFill>
                      <a:srgbClr val="9EC9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bleu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Italie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rouge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Espagne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vert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Pologne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jaune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Inde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noir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Angleterre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1704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070655F-1DA5-4FFB-8906-EAF7B01F1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493" y="19835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74C2A146-3A1A-4FFE-BB66-12E997801A26}"/>
              </a:ext>
            </a:extLst>
          </p:cNvPr>
          <p:cNvSpPr txBox="1">
            <a:spLocks/>
          </p:cNvSpPr>
          <p:nvPr/>
        </p:nvSpPr>
        <p:spPr>
          <a:xfrm>
            <a:off x="6441123" y="19769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19" name="Picture 2" descr="Prévisions Météo, Météo, Soleil, Nuage">
            <a:extLst>
              <a:ext uri="{FF2B5EF4-FFF2-40B4-BE49-F238E27FC236}">
                <a16:creationId xmlns:a16="http://schemas.microsoft.com/office/drawing/2014/main" id="{5F285297-EE91-4531-A44B-8AD41C0D9D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514" y="2554324"/>
            <a:ext cx="2913438" cy="396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C2FB570-1419-457D-A504-B2FB437BD2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5817" y="2667000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765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AF82E55A-C57B-4109-903C-EEBD935117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493" y="19835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 Jeux, jouets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F59BB703-E4E9-4039-B070-350819E7B69D}"/>
              </a:ext>
            </a:extLst>
          </p:cNvPr>
          <p:cNvSpPr txBox="1">
            <a:spLocks/>
          </p:cNvSpPr>
          <p:nvPr/>
        </p:nvSpPr>
        <p:spPr>
          <a:xfrm>
            <a:off x="6441123" y="19769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 météorologie</a:t>
            </a:r>
          </a:p>
          <a:p>
            <a:endParaRPr lang="fr-FR" dirty="0"/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18" name="Picture 2" descr="Prévisions Météo, Météo, Soleil, Nuage">
            <a:extLst>
              <a:ext uri="{FF2B5EF4-FFF2-40B4-BE49-F238E27FC236}">
                <a16:creationId xmlns:a16="http://schemas.microsoft.com/office/drawing/2014/main" id="{0416E412-6EC9-46F0-9E13-5E5F2D5496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514" y="2554324"/>
            <a:ext cx="2913438" cy="396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0B064DD5-5F8F-454B-8CE4-215C9F23D1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5817" y="2667000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030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graphicFrame>
        <p:nvGraphicFramePr>
          <p:cNvPr id="10" name="Tableau 6">
            <a:extLst>
              <a:ext uri="{FF2B5EF4-FFF2-40B4-BE49-F238E27FC236}">
                <a16:creationId xmlns:a16="http://schemas.microsoft.com/office/drawing/2014/main" id="{34EC097D-485B-42E6-957A-49E349FD8E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5738467"/>
              </p:ext>
            </p:extLst>
          </p:nvPr>
        </p:nvGraphicFramePr>
        <p:xfrm>
          <a:off x="1623165" y="1701700"/>
          <a:ext cx="8428006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183503582"/>
                    </a:ext>
                  </a:extLst>
                </a:gridCol>
                <a:gridCol w="4214003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CE1</a:t>
                      </a:r>
                    </a:p>
                  </a:txBody>
                  <a:tcPr>
                    <a:solidFill>
                      <a:srgbClr val="F4944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CE2</a:t>
                      </a:r>
                    </a:p>
                  </a:txBody>
                  <a:tcPr>
                    <a:solidFill>
                      <a:srgbClr val="9EC9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crocodile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crayon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girafe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ardoise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poule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cahier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souris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classeur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cygne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règle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2057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graphicFrame>
        <p:nvGraphicFramePr>
          <p:cNvPr id="12" name="Tableau 6">
            <a:extLst>
              <a:ext uri="{FF2B5EF4-FFF2-40B4-BE49-F238E27FC236}">
                <a16:creationId xmlns:a16="http://schemas.microsoft.com/office/drawing/2014/main" id="{DB1DBCF4-36F1-4D0B-9F89-255EEB32B6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5401616"/>
              </p:ext>
            </p:extLst>
          </p:nvPr>
        </p:nvGraphicFramePr>
        <p:xfrm>
          <a:off x="1623165" y="1701700"/>
          <a:ext cx="8428006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183503582"/>
                    </a:ext>
                  </a:extLst>
                </a:gridCol>
                <a:gridCol w="4214003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Animaux</a:t>
                      </a:r>
                    </a:p>
                  </a:txBody>
                  <a:tcPr>
                    <a:solidFill>
                      <a:srgbClr val="F4944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Fournitures scolaires</a:t>
                      </a:r>
                    </a:p>
                  </a:txBody>
                  <a:tcPr>
                    <a:solidFill>
                      <a:srgbClr val="9EC9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crocodile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crayon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girafe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ardoise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poule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cahier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souris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classeur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cygne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600" dirty="0"/>
                        <a:t>règle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222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070655F-1DA5-4FFB-8906-EAF7B01F1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493" y="19835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74C2A146-3A1A-4FFE-BB66-12E997801A26}"/>
              </a:ext>
            </a:extLst>
          </p:cNvPr>
          <p:cNvSpPr txBox="1">
            <a:spLocks/>
          </p:cNvSpPr>
          <p:nvPr/>
        </p:nvSpPr>
        <p:spPr>
          <a:xfrm>
            <a:off x="6441123" y="19769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21" name="Picture 14" descr="Fruits, La Banane, Apple, En Bonne Santé">
            <a:extLst>
              <a:ext uri="{FF2B5EF4-FFF2-40B4-BE49-F238E27FC236}">
                <a16:creationId xmlns:a16="http://schemas.microsoft.com/office/drawing/2014/main" id="{DE004E7F-B691-4C4B-A313-5C254ED54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497" y="2933555"/>
            <a:ext cx="4443429" cy="3134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anapé, Miroir, Lit Bébé, Décoration, Modernes, Meubles">
            <a:extLst>
              <a:ext uri="{FF2B5EF4-FFF2-40B4-BE49-F238E27FC236}">
                <a16:creationId xmlns:a16="http://schemas.microsoft.com/office/drawing/2014/main" id="{05B7861C-C2DD-4DDD-ADEF-3953C947CB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331" y="2749386"/>
            <a:ext cx="4008652" cy="3502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635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AF82E55A-C57B-4109-903C-EEBD935117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493" y="19835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 Meubles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F59BB703-E4E9-4039-B070-350819E7B69D}"/>
              </a:ext>
            </a:extLst>
          </p:cNvPr>
          <p:cNvSpPr txBox="1">
            <a:spLocks/>
          </p:cNvSpPr>
          <p:nvPr/>
        </p:nvSpPr>
        <p:spPr>
          <a:xfrm>
            <a:off x="6441123" y="19769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 fruits </a:t>
            </a:r>
          </a:p>
          <a:p>
            <a:endParaRPr lang="fr-FR" dirty="0"/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20" name="Picture 14" descr="Fruits, La Banane, Apple, En Bonne Santé">
            <a:extLst>
              <a:ext uri="{FF2B5EF4-FFF2-40B4-BE49-F238E27FC236}">
                <a16:creationId xmlns:a16="http://schemas.microsoft.com/office/drawing/2014/main" id="{497EEFC4-5CB7-487E-B43A-4F0307635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497" y="2933555"/>
            <a:ext cx="4443429" cy="3134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anapé, Miroir, Lit Bébé, Décoration, Modernes, Meubles">
            <a:extLst>
              <a:ext uri="{FF2B5EF4-FFF2-40B4-BE49-F238E27FC236}">
                <a16:creationId xmlns:a16="http://schemas.microsoft.com/office/drawing/2014/main" id="{75EADA8B-1918-481E-8016-10A7AAD332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331" y="2749386"/>
            <a:ext cx="4008652" cy="3502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8953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243</Words>
  <Application>Microsoft Office PowerPoint</Application>
  <PresentationFormat>Grand écran</PresentationFormat>
  <Paragraphs>142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Thème Office</vt:lpstr>
      <vt:lpstr>Rituel 2</vt:lpstr>
      <vt:lpstr>Quel est le titre de la liste ? </vt:lpstr>
      <vt:lpstr>Correction</vt:lpstr>
      <vt:lpstr>Quel est le titre de la liste ? </vt:lpstr>
      <vt:lpstr>Correction</vt:lpstr>
      <vt:lpstr>Quel est le titre de la liste ? </vt:lpstr>
      <vt:lpstr>Correction</vt:lpstr>
      <vt:lpstr>Quel est le titre de la liste ? </vt:lpstr>
      <vt:lpstr>Correction</vt:lpstr>
      <vt:lpstr>Quel est le titre de la liste ? </vt:lpstr>
      <vt:lpstr>Correction</vt:lpstr>
      <vt:lpstr>Quel est le titre de la liste ? </vt:lpstr>
      <vt:lpstr>Correction</vt:lpstr>
      <vt:lpstr>Quel est le titre de la liste ?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28</cp:revision>
  <dcterms:created xsi:type="dcterms:W3CDTF">2021-07-17T07:25:24Z</dcterms:created>
  <dcterms:modified xsi:type="dcterms:W3CDTF">2022-02-27T21:02:11Z</dcterms:modified>
</cp:coreProperties>
</file>